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seract-ocr/tesseract" TargetMode="External"/><Relationship Id="rId2" Type="http://schemas.openxmlformats.org/officeDocument/2006/relationships/hyperlink" Target="https://docs.openc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github.com/JaidedAI/EasyOC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8D0884-C987-F1AD-E7E2-37B4EDE62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504932"/>
            <a:ext cx="8498418" cy="1620254"/>
          </a:xfrm>
        </p:spPr>
        <p:txBody>
          <a:bodyPr anchor="t"/>
          <a:lstStyle/>
          <a:p>
            <a:pPr algn="ctr"/>
            <a:r>
              <a:rPr lang="hu-HU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Dokumentum </a:t>
            </a:r>
            <a:r>
              <a:rPr lang="hu-HU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szkennelés</a:t>
            </a:r>
            <a:r>
              <a:rPr lang="hu-HU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képfeldolgozása és szövegfelismerése</a:t>
            </a:r>
            <a:r>
              <a:rPr lang="hu-HU" sz="3800" dirty="0">
                <a:effectLst/>
              </a:rPr>
              <a:t> </a:t>
            </a:r>
            <a:br>
              <a:rPr lang="hu-HU" sz="3800" b="1" dirty="0">
                <a:effectLst/>
                <a:cs typeface="Arial" panose="020B0604020202020204" pitchFamily="34" charset="0"/>
              </a:rPr>
            </a:br>
            <a:endParaRPr lang="hu-HU" sz="3800" b="1" dirty="0"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1AD1497-C6EC-CCB8-DF2D-B17FA4D3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23" y="5061767"/>
            <a:ext cx="4348694" cy="500698"/>
          </a:xfrm>
        </p:spPr>
        <p:txBody>
          <a:bodyPr>
            <a:normAutofit/>
          </a:bodyPr>
          <a:lstStyle/>
          <a:p>
            <a:pPr algn="l"/>
            <a:r>
              <a:rPr lang="hu-H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Előadó neve: Velekey Ádám (H3Q42Y)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6AF3ACB-8986-92B9-C224-45101F5E4163}"/>
              </a:ext>
            </a:extLst>
          </p:cNvPr>
          <p:cNvSpPr txBox="1"/>
          <p:nvPr/>
        </p:nvSpPr>
        <p:spPr>
          <a:xfrm>
            <a:off x="276223" y="5792749"/>
            <a:ext cx="421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Dátum: 2026. Január 10.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1E9212A-7C00-59F9-AA80-157928A8EB81}"/>
              </a:ext>
            </a:extLst>
          </p:cNvPr>
          <p:cNvSpPr txBox="1"/>
          <p:nvPr/>
        </p:nvSpPr>
        <p:spPr>
          <a:xfrm>
            <a:off x="634999" y="2738052"/>
            <a:ext cx="5461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Megközelítheti-e a gépi látás az emberi vizuális észlelés pontosságát?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EFAB744-9B69-4E24-4FCE-48E948FA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417" y="2302851"/>
            <a:ext cx="3386667" cy="22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3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047484-9EA5-33E0-0044-AB127FAE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61" y="239183"/>
            <a:ext cx="7426855" cy="819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b="1" dirty="0" err="1"/>
              <a:t>Összegzés</a:t>
            </a:r>
            <a:r>
              <a:rPr lang="en-US" sz="2800" b="1" dirty="0"/>
              <a:t> </a:t>
            </a:r>
            <a:r>
              <a:rPr lang="en-US" sz="2800" b="1" dirty="0" err="1"/>
              <a:t>és</a:t>
            </a:r>
            <a:r>
              <a:rPr lang="en-US" sz="2800" b="1" dirty="0"/>
              <a:t> </a:t>
            </a:r>
            <a:r>
              <a:rPr lang="en-US" sz="2800" b="1" dirty="0" err="1"/>
              <a:t>továbbfejlesztési</a:t>
            </a:r>
            <a:r>
              <a:rPr lang="en-US" sz="2800" b="1" dirty="0"/>
              <a:t> </a:t>
            </a:r>
            <a:r>
              <a:rPr lang="en-US" sz="2800" b="1" dirty="0" err="1"/>
              <a:t>lehetőségek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6" name="Kép 65">
            <a:extLst>
              <a:ext uri="{FF2B5EF4-FFF2-40B4-BE49-F238E27FC236}">
                <a16:creationId xmlns:a16="http://schemas.microsoft.com/office/drawing/2014/main" id="{4989F8D0-B6AC-049B-EE8D-435F81C2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5" t="4167" r="15597" b="1"/>
          <a:stretch>
            <a:fillRect/>
          </a:stretch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6" name="Tartalom helye 2">
            <a:extLst>
              <a:ext uri="{FF2B5EF4-FFF2-40B4-BE49-F238E27FC236}">
                <a16:creationId xmlns:a16="http://schemas.microsoft.com/office/drawing/2014/main" id="{5EF24391-7464-9C35-19F4-39F2BCEF7577}"/>
              </a:ext>
            </a:extLst>
          </p:cNvPr>
          <p:cNvSpPr txBox="1">
            <a:spLocks/>
          </p:cNvSpPr>
          <p:nvPr/>
        </p:nvSpPr>
        <p:spPr>
          <a:xfrm>
            <a:off x="2734056" y="1123422"/>
            <a:ext cx="6212773" cy="23055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 </a:t>
            </a:r>
            <a:r>
              <a:rPr lang="en-US" dirty="0" err="1"/>
              <a:t>előfeldolgozás</a:t>
            </a:r>
            <a:r>
              <a:rPr lang="en-US" dirty="0"/>
              <a:t> </a:t>
            </a:r>
            <a:r>
              <a:rPr lang="en-US" dirty="0" err="1"/>
              <a:t>hatása</a:t>
            </a:r>
            <a:r>
              <a:rPr lang="en-US" dirty="0"/>
              <a:t> OCR </a:t>
            </a:r>
            <a:r>
              <a:rPr lang="en-US" dirty="0" err="1"/>
              <a:t>motoronként</a:t>
            </a:r>
            <a:r>
              <a:rPr lang="en-US" dirty="0"/>
              <a:t> </a:t>
            </a:r>
            <a:r>
              <a:rPr lang="en-US" dirty="0" err="1"/>
              <a:t>eltérő</a:t>
            </a:r>
            <a:r>
              <a:rPr lang="en-US" dirty="0"/>
              <a:t>.</a:t>
            </a:r>
          </a:p>
          <a:p>
            <a:r>
              <a:rPr lang="en-US" dirty="0"/>
              <a:t>EasyOCR: </a:t>
            </a:r>
            <a:r>
              <a:rPr lang="en-US" dirty="0" err="1"/>
              <a:t>minimális</a:t>
            </a:r>
            <a:r>
              <a:rPr lang="en-US" dirty="0"/>
              <a:t> </a:t>
            </a:r>
            <a:r>
              <a:rPr lang="en-US" dirty="0" err="1"/>
              <a:t>változás</a:t>
            </a:r>
            <a:r>
              <a:rPr lang="en-US" dirty="0"/>
              <a:t>.</a:t>
            </a:r>
          </a:p>
          <a:p>
            <a:r>
              <a:rPr lang="en-US" dirty="0"/>
              <a:t>Tesseract: </a:t>
            </a:r>
            <a:r>
              <a:rPr lang="en-US" dirty="0" err="1"/>
              <a:t>jelentős</a:t>
            </a:r>
            <a:r>
              <a:rPr lang="en-US" dirty="0"/>
              <a:t> </a:t>
            </a:r>
            <a:r>
              <a:rPr lang="en-US" dirty="0" err="1"/>
              <a:t>pontosságnövekedés</a:t>
            </a:r>
            <a:r>
              <a:rPr lang="en-US" dirty="0"/>
              <a:t> </a:t>
            </a:r>
            <a:r>
              <a:rPr lang="en-US" dirty="0" err="1"/>
              <a:t>előfeldolgozás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.</a:t>
            </a:r>
          </a:p>
          <a:p>
            <a:r>
              <a:rPr lang="en-US" dirty="0" err="1"/>
              <a:t>Következtetés</a:t>
            </a:r>
            <a:r>
              <a:rPr lang="en-US" dirty="0"/>
              <a:t>: a </a:t>
            </a:r>
            <a:r>
              <a:rPr lang="en-US" dirty="0" err="1"/>
              <a:t>klasszikus</a:t>
            </a:r>
            <a:r>
              <a:rPr lang="en-US" dirty="0"/>
              <a:t> OCR </a:t>
            </a:r>
            <a:r>
              <a:rPr lang="en-US" dirty="0" err="1"/>
              <a:t>rendszerek</a:t>
            </a:r>
            <a:r>
              <a:rPr lang="en-US" dirty="0"/>
              <a:t> </a:t>
            </a:r>
            <a:r>
              <a:rPr lang="en-US" dirty="0" err="1"/>
              <a:t>érzékenyebbek</a:t>
            </a:r>
            <a:r>
              <a:rPr lang="en-US" dirty="0"/>
              <a:t> a </a:t>
            </a:r>
            <a:r>
              <a:rPr lang="en-US" dirty="0" err="1"/>
              <a:t>képminőségre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009A7AA-1903-7F92-E9DA-DD51543FCCEC}"/>
              </a:ext>
            </a:extLst>
          </p:cNvPr>
          <p:cNvSpPr txBox="1"/>
          <p:nvPr/>
        </p:nvSpPr>
        <p:spPr>
          <a:xfrm>
            <a:off x="2948780" y="3549364"/>
            <a:ext cx="532341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700" b="1" dirty="0"/>
              <a:t>Továbbfejlesztés:</a:t>
            </a:r>
          </a:p>
          <a:p>
            <a:pPr marL="400050" indent="-400050">
              <a:buFont typeface="+mj-lt"/>
              <a:buAutoNum type="romanUcPeriod"/>
            </a:pPr>
            <a:r>
              <a:rPr lang="hu-HU" sz="1700" dirty="0"/>
              <a:t>Több és változatosabb tesztkép bevonása</a:t>
            </a:r>
          </a:p>
          <a:p>
            <a:pPr marL="400050" indent="-400050">
              <a:buFont typeface="+mj-lt"/>
              <a:buAutoNum type="romanUcPeriod"/>
            </a:pPr>
            <a:r>
              <a:rPr lang="hu-HU" sz="1700" dirty="0"/>
              <a:t>Adaptív és tanuló alapú </a:t>
            </a:r>
            <a:r>
              <a:rPr lang="hu-HU" sz="1700" dirty="0" err="1"/>
              <a:t>előfeldolgozási</a:t>
            </a:r>
            <a:r>
              <a:rPr lang="hu-HU" sz="1700" dirty="0"/>
              <a:t> módszerek kipróbálása</a:t>
            </a:r>
          </a:p>
          <a:p>
            <a:pPr marL="400050" indent="-400050">
              <a:buFont typeface="+mj-lt"/>
              <a:buAutoNum type="romanUcPeriod"/>
            </a:pPr>
            <a:r>
              <a:rPr lang="hu-HU" sz="1700" dirty="0"/>
              <a:t>További OCR motorok bevonása és finomhangolása</a:t>
            </a:r>
          </a:p>
          <a:p>
            <a:pPr marL="400050" indent="-400050">
              <a:buFont typeface="+mj-lt"/>
              <a:buAutoNum type="romanUcPeriod"/>
            </a:pPr>
            <a:r>
              <a:rPr lang="hu-HU" sz="1700" dirty="0"/>
              <a:t>Automatikus paraméter-optimalizálás az </a:t>
            </a:r>
            <a:r>
              <a:rPr lang="hu-HU" sz="1700" dirty="0" err="1"/>
              <a:t>előfeldolgozási</a:t>
            </a:r>
            <a:r>
              <a:rPr lang="hu-HU" sz="1700" dirty="0"/>
              <a:t> lépésekhez</a:t>
            </a:r>
          </a:p>
        </p:txBody>
      </p:sp>
    </p:spTree>
    <p:extLst>
      <p:ext uri="{BB962C8B-B14F-4D97-AF65-F5344CB8AC3E}">
        <p14:creationId xmlns:p14="http://schemas.microsoft.com/office/powerpoint/2010/main" val="49803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A7F45A-40C7-99C7-52F5-1D223664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hu-HU" dirty="0"/>
              <a:t>Irodalomjegyzék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FB8B1A-7923-63C2-E62F-BFD58D5EC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Artasanchez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A.,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Joshi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P.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Artificial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Intelligence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with Python (Second Edition).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Packt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Publishing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2020.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Dedov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F. Python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Bible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– 7 in 1.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Independently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published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2020.</a:t>
            </a: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Gonzalez, R. C., Woods, R. E. Digital Image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Processing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. Pearson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Education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, </a:t>
            </a:r>
            <a:r>
              <a:rPr lang="hu-HU" sz="130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4th</a:t>
            </a:r>
            <a:r>
              <a:rPr lang="hu-HU" sz="130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Edition, 2019.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OpenCV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Documentation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- 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2"/>
              </a:rPr>
              <a:t>docs.opencv.org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Tesseract OCR –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Official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Documentation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- 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tesseract-ocr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/tesseract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EasyOCR –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Official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GitHub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Repository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- 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github.com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JaidedAI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/EasyOCR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 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00050" lvl="0" indent="-400050">
              <a:lnSpc>
                <a:spcPct val="90000"/>
              </a:lnSpc>
              <a:buFont typeface="+mj-lt"/>
              <a:buAutoNum type="romanUcPeriod"/>
            </a:pP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Python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Official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u-HU" sz="13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Documentation</a:t>
            </a:r>
            <a:r>
              <a:rPr lang="hu-HU" sz="13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- </a:t>
            </a:r>
            <a:r>
              <a:rPr lang="hu-HU" sz="13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hu-HU" sz="1300" u="sng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docs.python.org</a:t>
            </a:r>
            <a:r>
              <a:rPr lang="hu-HU" sz="1300" u="sng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/3/</a:t>
            </a:r>
            <a:endParaRPr lang="hu-HU" sz="13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hu-HU" sz="130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0EA5262-B534-D70F-A700-E50C40B3E2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99" r="22288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25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3240C2A-484A-2900-32C8-84E5B1F3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54" r="1" b="30269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C11AFE8-AC4D-1D4A-655A-6931A548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5" y="2089781"/>
            <a:ext cx="4879974" cy="14865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 err="1"/>
              <a:t>Köszön</a:t>
            </a:r>
            <a:r>
              <a:rPr lang="hu-HU" sz="3500" dirty="0" err="1"/>
              <a:t>öm</a:t>
            </a:r>
            <a:r>
              <a:rPr lang="en-US" sz="3500" dirty="0"/>
              <a:t> a </a:t>
            </a:r>
            <a:r>
              <a:rPr lang="en-US" sz="3500" dirty="0" err="1"/>
              <a:t>figyelmet</a:t>
            </a:r>
            <a:r>
              <a:rPr lang="en-US" sz="3500" dirty="0"/>
              <a:t>!</a:t>
            </a:r>
            <a:br>
              <a:rPr lang="en-US" sz="3500" dirty="0"/>
            </a:br>
            <a:endParaRPr lang="en-US" sz="35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B601FB8-CE15-922D-AA95-A088A4C69892}"/>
              </a:ext>
            </a:extLst>
          </p:cNvPr>
          <p:cNvSpPr txBox="1"/>
          <p:nvPr/>
        </p:nvSpPr>
        <p:spPr>
          <a:xfrm>
            <a:off x="665693" y="3268663"/>
            <a:ext cx="4763558" cy="1218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 milyen gépi látást használó alkalmazást használnál, ami megkönnyítené a mindennapjaidat?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5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65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9A9A73-D28A-8979-E290-16E51520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4064438" cy="1215113"/>
          </a:xfrm>
        </p:spPr>
        <p:txBody>
          <a:bodyPr>
            <a:normAutofit/>
          </a:bodyPr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B0BF66-220A-66DC-6BDF-32C8F7B27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1" y="1662180"/>
            <a:ext cx="4064438" cy="35342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hu-HU" sz="1600" b="1" dirty="0"/>
              <a:t>1. Bevezetés és célkitűzés:</a:t>
            </a:r>
            <a:r>
              <a:rPr lang="hu-HU" sz="1600" dirty="0"/>
              <a:t>	</a:t>
            </a:r>
          </a:p>
          <a:p>
            <a:pPr>
              <a:lnSpc>
                <a:spcPct val="90000"/>
              </a:lnSpc>
            </a:pPr>
            <a:r>
              <a:rPr lang="hu-HU" sz="1600" b="1" dirty="0"/>
              <a:t>2. Elméleti háttér, OCR alapok és </a:t>
            </a:r>
            <a:r>
              <a:rPr lang="hu-HU" sz="1600" b="1" dirty="0" err="1"/>
              <a:t>előfeldolgozás</a:t>
            </a:r>
            <a:endParaRPr lang="hu-HU" sz="1600" dirty="0"/>
          </a:p>
          <a:p>
            <a:pPr>
              <a:lnSpc>
                <a:spcPct val="90000"/>
              </a:lnSpc>
            </a:pPr>
            <a:r>
              <a:rPr lang="hu-HU" sz="1600" b="1" dirty="0"/>
              <a:t>3. A rendszer felépítése és működése</a:t>
            </a:r>
            <a:endParaRPr lang="hu-HU" sz="1600" dirty="0"/>
          </a:p>
          <a:p>
            <a:pPr>
              <a:lnSpc>
                <a:spcPct val="90000"/>
              </a:lnSpc>
            </a:pPr>
            <a:r>
              <a:rPr lang="hu-HU" sz="1600" b="1" dirty="0"/>
              <a:t>4. Képfeldolgozási lépések</a:t>
            </a:r>
            <a:endParaRPr lang="hu-HU" sz="1600" dirty="0"/>
          </a:p>
          <a:p>
            <a:pPr>
              <a:lnSpc>
                <a:spcPct val="90000"/>
              </a:lnSpc>
            </a:pPr>
            <a:r>
              <a:rPr lang="hu-HU" sz="1600" b="1" dirty="0"/>
              <a:t>5. Tesztelés </a:t>
            </a:r>
          </a:p>
          <a:p>
            <a:pPr>
              <a:lnSpc>
                <a:spcPct val="90000"/>
              </a:lnSpc>
            </a:pPr>
            <a:r>
              <a:rPr lang="hu-HU" sz="1600" b="1" dirty="0"/>
              <a:t>6. Kiértékelés</a:t>
            </a:r>
            <a:endParaRPr lang="hu-HU" sz="1600" dirty="0"/>
          </a:p>
          <a:p>
            <a:pPr>
              <a:lnSpc>
                <a:spcPct val="90000"/>
              </a:lnSpc>
            </a:pPr>
            <a:r>
              <a:rPr lang="hu-HU" sz="1600" b="1" dirty="0"/>
              <a:t>7. Hibás esetek elemzése</a:t>
            </a:r>
            <a:r>
              <a:rPr lang="hu-HU" sz="1600" dirty="0"/>
              <a:t>	</a:t>
            </a:r>
          </a:p>
          <a:p>
            <a:pPr>
              <a:lnSpc>
                <a:spcPct val="90000"/>
              </a:lnSpc>
            </a:pPr>
            <a:r>
              <a:rPr lang="hu-HU" sz="1600" dirty="0"/>
              <a:t>8</a:t>
            </a:r>
            <a:r>
              <a:rPr lang="hu-HU" sz="1600"/>
              <a:t>. </a:t>
            </a:r>
            <a:r>
              <a:rPr lang="hu-HU" sz="1600" b="1" dirty="0"/>
              <a:t>Összegzés és továbbfejlesztési lehetőségek</a:t>
            </a:r>
          </a:p>
          <a:p>
            <a:pPr>
              <a:lnSpc>
                <a:spcPct val="90000"/>
              </a:lnSpc>
            </a:pPr>
            <a:endParaRPr lang="hu-HU" sz="1600" b="1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ABF4BD1F-A413-BC1F-8BD8-3D69CEB5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60" r="3910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5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65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6FA6D6EB-9DEC-D140-D9CB-85681EFC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2" r="15495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ADC2F8-3566-6C32-D372-53BE5BAF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hu-HU" sz="2600" b="1" dirty="0"/>
              <a:t>Bevezetés és célkitűzés</a:t>
            </a:r>
            <a:br>
              <a:rPr lang="hu-HU" sz="2600" b="1" dirty="0"/>
            </a:br>
            <a:br>
              <a:rPr lang="hu-HU" sz="1700" dirty="0">
                <a:cs typeface="Arial" panose="020B0604020202020204" pitchFamily="34" charset="0"/>
              </a:rPr>
            </a:br>
            <a:r>
              <a:rPr lang="hu-HU" sz="2000" i="1" dirty="0">
                <a:solidFill>
                  <a:schemeClr val="accent1">
                    <a:lumMod val="50000"/>
                  </a:schemeClr>
                </a:solidFill>
              </a:rPr>
              <a:t>Hogyan befolyásolja az </a:t>
            </a:r>
            <a:r>
              <a:rPr lang="hu-HU" sz="2000" i="1" dirty="0" err="1">
                <a:solidFill>
                  <a:schemeClr val="accent1">
                    <a:lumMod val="50000"/>
                  </a:schemeClr>
                </a:solidFill>
              </a:rPr>
              <a:t>előfeldolgozás</a:t>
            </a:r>
            <a:r>
              <a:rPr lang="hu-HU" sz="2000" i="1" dirty="0">
                <a:solidFill>
                  <a:schemeClr val="accent1">
                    <a:lumMod val="50000"/>
                  </a:schemeClr>
                </a:solidFill>
              </a:rPr>
              <a:t> az OCR pontosságát?</a:t>
            </a:r>
            <a:endParaRPr lang="hu-HU" sz="20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B556F8-C58E-F6A1-7CB1-EF7CCC64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b="1" dirty="0"/>
              <a:t>Problémafelvetés </a:t>
            </a:r>
            <a:r>
              <a:rPr lang="hu-HU" sz="1300" dirty="0"/>
              <a:t>– A </a:t>
            </a:r>
            <a:r>
              <a:rPr lang="hu-HU" sz="1300" dirty="0" err="1"/>
              <a:t>szkennelt</a:t>
            </a:r>
            <a:r>
              <a:rPr lang="hu-HU" sz="1300" dirty="0"/>
              <a:t> vagy telefonnal készített dokumentumképek gyakran torzak, zajosak vagy rossz megvilágításúak, ami jelentősen rontja az OCR rendszerek felismerési pontosságát.</a:t>
            </a:r>
          </a:p>
          <a:p>
            <a:pPr>
              <a:lnSpc>
                <a:spcPct val="90000"/>
              </a:lnSpc>
            </a:pPr>
            <a:r>
              <a:rPr lang="hu-HU" sz="1300" b="1" dirty="0"/>
              <a:t>Miért aktuális a téma </a:t>
            </a:r>
            <a:r>
              <a:rPr lang="hu-HU" sz="1300" dirty="0"/>
              <a:t>- A dokumentumok digitalizálása (számlák, jegyzetek, szerződések) ma is széles körben elterjedt, ezért fontos a megbízható automatikus szövegfelismerés.</a:t>
            </a:r>
          </a:p>
          <a:p>
            <a:pPr>
              <a:lnSpc>
                <a:spcPct val="90000"/>
              </a:lnSpc>
            </a:pPr>
            <a:r>
              <a:rPr lang="hu-HU" sz="1300" b="1" dirty="0"/>
              <a:t>Projekt célja </a:t>
            </a:r>
            <a:r>
              <a:rPr lang="hu-HU" sz="1300" dirty="0"/>
              <a:t>- Dokumentumképek </a:t>
            </a:r>
            <a:r>
              <a:rPr lang="hu-HU" sz="1300" dirty="0" err="1"/>
              <a:t>előfeldolgozása</a:t>
            </a:r>
            <a:r>
              <a:rPr lang="hu-HU" sz="1300" dirty="0"/>
              <a:t> képfeldolgozási módszerekkel, majd annak vizsgálata, hogyan változik az OCR pontossága.</a:t>
            </a:r>
            <a:r>
              <a:rPr lang="hu-HU" sz="1300" b="1" dirty="0"/>
              <a:t> </a:t>
            </a:r>
          </a:p>
          <a:p>
            <a:pPr>
              <a:lnSpc>
                <a:spcPct val="90000"/>
              </a:lnSpc>
            </a:pPr>
            <a:r>
              <a:rPr lang="hu-HU" sz="1300" b="1" dirty="0"/>
              <a:t>Kutatási kérdés </a:t>
            </a:r>
            <a:r>
              <a:rPr lang="hu-HU" sz="1300" dirty="0"/>
              <a:t>- Milyen mértékben javítja az </a:t>
            </a:r>
            <a:r>
              <a:rPr lang="hu-HU" sz="1300" dirty="0" err="1"/>
              <a:t>előfeldolgozás</a:t>
            </a:r>
            <a:r>
              <a:rPr lang="hu-HU" sz="1300" dirty="0"/>
              <a:t> az EasyOCR és a Tesseract felismerési eredményeit?</a:t>
            </a:r>
          </a:p>
          <a:p>
            <a:pPr>
              <a:lnSpc>
                <a:spcPct val="90000"/>
              </a:lnSpc>
            </a:pPr>
            <a:endParaRPr lang="hu-HU" sz="1300" dirty="0"/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831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8BD14-48AD-9FFD-C2D2-A7123845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800" dirty="0"/>
              <a:t>Elméleti háttér – OCR alapok és </a:t>
            </a:r>
            <a:r>
              <a:rPr lang="hu-HU" sz="2800" dirty="0" err="1"/>
              <a:t>előfeldolgozás</a:t>
            </a:r>
            <a:br>
              <a:rPr lang="hu-HU" sz="2800" dirty="0"/>
            </a:br>
            <a:br>
              <a:rPr lang="hu-HU" sz="2800" b="1" dirty="0"/>
            </a:br>
            <a:endParaRPr lang="hu-HU" sz="2800" b="1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6823C37-B415-FEF5-043F-BD252B9DD883}"/>
              </a:ext>
            </a:extLst>
          </p:cNvPr>
          <p:cNvSpPr txBox="1"/>
          <p:nvPr/>
        </p:nvSpPr>
        <p:spPr>
          <a:xfrm>
            <a:off x="5186891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91C9A32-2A66-2078-EA40-363D66E0B38C}"/>
              </a:ext>
            </a:extLst>
          </p:cNvPr>
          <p:cNvSpPr txBox="1"/>
          <p:nvPr/>
        </p:nvSpPr>
        <p:spPr>
          <a:xfrm>
            <a:off x="677334" y="1110496"/>
            <a:ext cx="61012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500" dirty="0"/>
              <a:t>Mi az OCR? Az OCR (</a:t>
            </a:r>
            <a:r>
              <a:rPr lang="hu-HU" sz="1500" dirty="0" err="1"/>
              <a:t>Optical</a:t>
            </a:r>
            <a:r>
              <a:rPr lang="hu-HU" sz="1500" dirty="0"/>
              <a:t> </a:t>
            </a:r>
            <a:r>
              <a:rPr lang="hu-HU" sz="1500" dirty="0" err="1"/>
              <a:t>Character</a:t>
            </a:r>
            <a:r>
              <a:rPr lang="hu-HU" sz="1500" dirty="0"/>
              <a:t> Recognition) célja, hogy képeken található szöveget automatikusan digitális szöveggé alakítson.</a:t>
            </a:r>
          </a:p>
          <a:p>
            <a:pPr>
              <a:buNone/>
            </a:pPr>
            <a:endParaRPr lang="hu-HU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DDD462E-768C-C121-96EA-83BE9331633F}"/>
              </a:ext>
            </a:extLst>
          </p:cNvPr>
          <p:cNvSpPr txBox="1"/>
          <p:nvPr/>
        </p:nvSpPr>
        <p:spPr>
          <a:xfrm>
            <a:off x="682986" y="2159662"/>
            <a:ext cx="50955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hu-HU" sz="1400" b="1" dirty="0">
                <a:solidFill>
                  <a:schemeClr val="accent1"/>
                </a:solidFill>
              </a:rPr>
              <a:t>Miért fontos az </a:t>
            </a:r>
            <a:r>
              <a:rPr lang="hu-HU" sz="1400" b="1" dirty="0" err="1">
                <a:solidFill>
                  <a:schemeClr val="accent1"/>
                </a:solidFill>
              </a:rPr>
              <a:t>előfeldolgozás</a:t>
            </a:r>
            <a:r>
              <a:rPr lang="hu-HU" sz="1400" b="1" dirty="0">
                <a:solidFill>
                  <a:schemeClr val="accent1"/>
                </a:solidFill>
              </a:rPr>
              <a:t>?</a:t>
            </a:r>
            <a:r>
              <a:rPr lang="hu-HU" sz="1400" b="1" dirty="0"/>
              <a:t> </a:t>
            </a:r>
            <a:r>
              <a:rPr lang="hu-HU" sz="1400" dirty="0"/>
              <a:t>A nyers képek gyakran zajosak, torzak, rosszul megvilágítottak, ami jelentősen rontja a felismerést.</a:t>
            </a:r>
          </a:p>
          <a:p>
            <a:pPr marL="285750" indent="-285750">
              <a:buFont typeface="Wingdings" pitchFamily="2" charset="2"/>
              <a:buChar char="Ø"/>
            </a:pPr>
            <a:endParaRPr lang="hu-HU" sz="1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hu-HU" sz="1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hu-HU" sz="1400" b="1" dirty="0">
                <a:solidFill>
                  <a:schemeClr val="accent1"/>
                </a:solidFill>
              </a:rPr>
              <a:t>Az OCR működésének fő lépései: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Szövegterületek detektálása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Karakterek szegmentálása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Karakterfelismerés (mintázat / </a:t>
            </a:r>
            <a:r>
              <a:rPr lang="hu-HU" sz="1400" dirty="0" err="1"/>
              <a:t>neurális</a:t>
            </a:r>
            <a:r>
              <a:rPr lang="hu-HU" sz="1400" dirty="0"/>
              <a:t> háló)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Utófeldolgozás (hibajavítás)</a:t>
            </a:r>
          </a:p>
          <a:p>
            <a:pPr>
              <a:buNone/>
            </a:pPr>
            <a:endParaRPr lang="hu-HU" sz="1400" dirty="0"/>
          </a:p>
          <a:p>
            <a:pPr>
              <a:buNone/>
            </a:pPr>
            <a:endParaRPr lang="hu-HU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hu-HU" sz="1400" b="1" dirty="0">
                <a:solidFill>
                  <a:schemeClr val="accent1"/>
                </a:solidFill>
              </a:rPr>
              <a:t>Tipikus </a:t>
            </a:r>
            <a:r>
              <a:rPr lang="hu-HU" sz="1400" b="1" dirty="0" err="1">
                <a:solidFill>
                  <a:schemeClr val="accent1"/>
                </a:solidFill>
              </a:rPr>
              <a:t>előfeldolgozási</a:t>
            </a:r>
            <a:r>
              <a:rPr lang="hu-HU" sz="1400" b="1" dirty="0">
                <a:solidFill>
                  <a:schemeClr val="accent1"/>
                </a:solidFill>
              </a:rPr>
              <a:t> lépések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Szürkeárnyalatosítás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Zajszűrés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 err="1"/>
              <a:t>Binarizálás</a:t>
            </a:r>
            <a:endParaRPr lang="hu-HU" sz="1400" dirty="0"/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Kontrasztjavítás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400" dirty="0"/>
              <a:t>Perspektívakorrekció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E9E08749-2FBC-91DF-AAF5-58481F20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4" y="2126159"/>
            <a:ext cx="3495503" cy="251794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199F073D-A991-DEE9-1B8F-86D5FEA4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1" y="5266380"/>
            <a:ext cx="3937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7C638B-C4FE-FE7B-C141-379DC40E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8" y="315149"/>
            <a:ext cx="8584585" cy="1091385"/>
          </a:xfrm>
        </p:spPr>
        <p:txBody>
          <a:bodyPr>
            <a:normAutofit/>
          </a:bodyPr>
          <a:lstStyle/>
          <a:p>
            <a:r>
              <a:rPr lang="hu-HU" b="1"/>
              <a:t>A rendszer felépítése és működése</a:t>
            </a:r>
            <a:endParaRPr lang="hu-HU" b="1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4868C05F-A61F-23A1-3BCB-37D5B053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597" y="2173750"/>
            <a:ext cx="1991694" cy="149184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6357E11-05DD-F2F3-CD0C-B6257685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48" y="2173751"/>
            <a:ext cx="2295149" cy="1491847"/>
          </a:xfrm>
          <a:prstGeom prst="rect">
            <a:avLst/>
          </a:prstGeom>
        </p:spPr>
      </p:pic>
      <p:sp>
        <p:nvSpPr>
          <p:cNvPr id="15" name="Tartalom helye 2">
            <a:extLst>
              <a:ext uri="{FF2B5EF4-FFF2-40B4-BE49-F238E27FC236}">
                <a16:creationId xmlns:a16="http://schemas.microsoft.com/office/drawing/2014/main" id="{2FB17F01-418E-97DF-BA58-57B84326E2EF}"/>
              </a:ext>
            </a:extLst>
          </p:cNvPr>
          <p:cNvSpPr>
            <a:spLocks noGrp="1"/>
          </p:cNvSpPr>
          <p:nvPr/>
        </p:nvSpPr>
        <p:spPr>
          <a:xfrm>
            <a:off x="677331" y="3420798"/>
            <a:ext cx="4254501" cy="113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sz="1600" dirty="0"/>
          </a:p>
          <a:p>
            <a:pPr>
              <a:lnSpc>
                <a:spcPct val="90000"/>
              </a:lnSpc>
            </a:pPr>
            <a:endParaRPr lang="hu-HU" sz="1600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B221958C-52EA-51C6-EFFF-02055B081C16}"/>
              </a:ext>
            </a:extLst>
          </p:cNvPr>
          <p:cNvSpPr txBox="1"/>
          <p:nvPr/>
        </p:nvSpPr>
        <p:spPr>
          <a:xfrm>
            <a:off x="550331" y="1635134"/>
            <a:ext cx="50955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hu-HU" sz="1500" b="1" dirty="0">
                <a:solidFill>
                  <a:schemeClr val="accent1"/>
                </a:solidFill>
              </a:rPr>
              <a:t>Rendszer célja:</a:t>
            </a:r>
            <a:r>
              <a:rPr lang="hu-HU" sz="1500" b="1" i="1" dirty="0">
                <a:solidFill>
                  <a:schemeClr val="accent1"/>
                </a:solidFill>
              </a:rPr>
              <a:t> </a:t>
            </a:r>
            <a:r>
              <a:rPr lang="hu-HU" sz="1500" dirty="0"/>
              <a:t>Az </a:t>
            </a:r>
            <a:r>
              <a:rPr lang="hu-HU" sz="1500" dirty="0" err="1"/>
              <a:t>előfeldolgozás</a:t>
            </a:r>
            <a:r>
              <a:rPr lang="hu-HU" sz="1500" dirty="0"/>
              <a:t> hatásának mérése az OCR pontosságára két különböző OCR motor esetén.</a:t>
            </a:r>
          </a:p>
          <a:p>
            <a:pPr marL="285750" indent="-285750">
              <a:buFont typeface="Wingdings" pitchFamily="2" charset="2"/>
              <a:buChar char="Ø"/>
            </a:pPr>
            <a:endParaRPr lang="hu-HU" sz="15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hu-HU" sz="15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hu-HU" sz="1500" b="1" dirty="0">
                <a:solidFill>
                  <a:schemeClr val="accent1"/>
                </a:solidFill>
              </a:rPr>
              <a:t>Feldolgozási folyamat (</a:t>
            </a:r>
            <a:r>
              <a:rPr lang="hu-HU" sz="1500" b="1" dirty="0" err="1">
                <a:solidFill>
                  <a:schemeClr val="accent1"/>
                </a:solidFill>
              </a:rPr>
              <a:t>pipeline</a:t>
            </a:r>
            <a:r>
              <a:rPr lang="hu-HU" sz="1500" b="1" dirty="0">
                <a:solidFill>
                  <a:schemeClr val="accent1"/>
                </a:solidFill>
              </a:rPr>
              <a:t>):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Dokumentumkép beolvasása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 err="1"/>
              <a:t>Előfeldolgozás</a:t>
            </a:r>
            <a:r>
              <a:rPr lang="hu-HU" sz="1500" dirty="0"/>
              <a:t> (</a:t>
            </a:r>
            <a:r>
              <a:rPr lang="hu-HU" sz="1500" dirty="0" err="1"/>
              <a:t>OpenCV</a:t>
            </a:r>
            <a:r>
              <a:rPr lang="hu-HU" sz="1500" dirty="0"/>
              <a:t>)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OCR futtatása (EasyOCR / Tesseract)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Szöveg kinyerése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Kiértékelés és összehasonlítás</a:t>
            </a:r>
          </a:p>
          <a:p>
            <a:pPr>
              <a:buNone/>
            </a:pPr>
            <a:endParaRPr lang="hu-HU" sz="1500" dirty="0"/>
          </a:p>
          <a:p>
            <a:pPr>
              <a:buNone/>
            </a:pPr>
            <a:endParaRPr lang="hu-HU" sz="1500" dirty="0"/>
          </a:p>
          <a:p>
            <a:pPr marL="285750" indent="-285750">
              <a:buFont typeface="Wingdings" pitchFamily="2" charset="2"/>
              <a:buChar char="Ø"/>
            </a:pPr>
            <a:r>
              <a:rPr lang="hu-HU" sz="1500" b="1" dirty="0">
                <a:solidFill>
                  <a:schemeClr val="accent1"/>
                </a:solidFill>
              </a:rPr>
              <a:t>Használt technológiák: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Python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 err="1"/>
              <a:t>OpenCV</a:t>
            </a:r>
            <a:r>
              <a:rPr lang="hu-HU" sz="1500" dirty="0"/>
              <a:t> – képfeldolgozás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EasyOCR – </a:t>
            </a:r>
            <a:r>
              <a:rPr lang="hu-HU" sz="1500" dirty="0" err="1"/>
              <a:t>neurális</a:t>
            </a:r>
            <a:r>
              <a:rPr lang="hu-HU" sz="1500" dirty="0"/>
              <a:t> OCR</a:t>
            </a:r>
          </a:p>
          <a:p>
            <a:pPr marL="857250" lvl="1" indent="-400050">
              <a:buFont typeface="+mj-lt"/>
              <a:buAutoNum type="romanUcPeriod"/>
            </a:pPr>
            <a:r>
              <a:rPr lang="hu-HU" sz="1500" dirty="0"/>
              <a:t>Tesseract OCR – klasszikus OCR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DDE3C887-4239-9851-2423-01AFF83F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31" y="3894198"/>
            <a:ext cx="4175877" cy="16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CF2B88-C0F1-89A6-EADC-EE312FD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01" y="225550"/>
            <a:ext cx="5831417" cy="802073"/>
          </a:xfrm>
        </p:spPr>
        <p:txBody>
          <a:bodyPr anchor="t">
            <a:normAutofit fontScale="90000"/>
          </a:bodyPr>
          <a:lstStyle/>
          <a:p>
            <a:r>
              <a:rPr lang="hu-HU" b="1" dirty="0"/>
              <a:t>Képfeldolgozási lépések</a:t>
            </a:r>
            <a:br>
              <a:rPr lang="hu-HU" b="1" dirty="0"/>
            </a:br>
            <a:endParaRPr lang="hu-HU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EFC855-58B0-C6C1-B83C-5F521F1D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501" y="1372417"/>
            <a:ext cx="6222832" cy="159090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u-HU" dirty="0"/>
              <a:t>Az </a:t>
            </a:r>
            <a:r>
              <a:rPr lang="hu-HU" dirty="0" err="1"/>
              <a:t>előfeldolgozás</a:t>
            </a:r>
            <a:r>
              <a:rPr lang="hu-HU" dirty="0"/>
              <a:t> célja a zaj csökkentése és a karakterek kiemelése az OCR pontosságának növeléséhez.</a:t>
            </a:r>
          </a:p>
          <a:p>
            <a:pPr>
              <a:lnSpc>
                <a:spcPct val="90000"/>
              </a:lnSpc>
            </a:pPr>
            <a:r>
              <a:rPr lang="hu-HU" dirty="0"/>
              <a:t>A képeken látható lépések (vágás, kiegyenesítés, szürkeárnyalat, </a:t>
            </a:r>
            <a:r>
              <a:rPr lang="hu-HU" dirty="0" err="1"/>
              <a:t>binarizálás</a:t>
            </a:r>
            <a:r>
              <a:rPr lang="hu-HU" dirty="0"/>
              <a:t>) előkészítik a dokumentumot a megbízható szövegfelismeréshez.</a:t>
            </a:r>
          </a:p>
          <a:p>
            <a:pPr>
              <a:lnSpc>
                <a:spcPct val="90000"/>
              </a:lnSpc>
            </a:pPr>
            <a:endParaRPr lang="hu-HU" dirty="0"/>
          </a:p>
          <a:p>
            <a:pPr>
              <a:lnSpc>
                <a:spcPct val="90000"/>
              </a:lnSpc>
            </a:pPr>
            <a:endParaRPr lang="hu-HU" dirty="0"/>
          </a:p>
          <a:p>
            <a:pPr>
              <a:lnSpc>
                <a:spcPct val="90000"/>
              </a:lnSpc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58A08EA-2EF1-6640-DA01-5365C903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1" y="3582156"/>
            <a:ext cx="2486745" cy="258950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F4723EF-FF96-7E2A-BEC7-445BBEA4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01" y="3582156"/>
            <a:ext cx="2475825" cy="2578132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E87D6681-9E76-3DE5-8559-61F18BE5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41" y="3582156"/>
            <a:ext cx="2475825" cy="257813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9524187-DBBA-588D-ADD9-882A2369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22" y="250560"/>
            <a:ext cx="2169583" cy="2961794"/>
          </a:xfrm>
          <a:prstGeom prst="rect">
            <a:avLst/>
          </a:prstGeom>
        </p:spPr>
      </p:pic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3C7CA6CA-6A9E-A91B-39B1-6D7AB520E3E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04786" y="4871222"/>
            <a:ext cx="312715" cy="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>
            <a:extLst>
              <a:ext uri="{FF2B5EF4-FFF2-40B4-BE49-F238E27FC236}">
                <a16:creationId xmlns:a16="http://schemas.microsoft.com/office/drawing/2014/main" id="{26ECD756-A58B-5E68-DBAE-FD4D1FF8789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693326" y="4871222"/>
            <a:ext cx="312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F6091FAC-B7DA-62A4-0BF7-6EE62449A2DF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1661414" y="3212354"/>
            <a:ext cx="0" cy="36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359FF-56C1-D7C0-1A20-C01AC965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26" y="449895"/>
            <a:ext cx="7122583" cy="711595"/>
          </a:xfrm>
        </p:spPr>
        <p:txBody>
          <a:bodyPr anchor="t">
            <a:normAutofit/>
          </a:bodyPr>
          <a:lstStyle/>
          <a:p>
            <a:r>
              <a:rPr lang="hu-HU" b="1" dirty="0"/>
              <a:t>Tesztelés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5F595CC-E27C-0D24-A1CA-CC5F6EBE0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6" y="1689530"/>
            <a:ext cx="5797089" cy="3681149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D3F8A9-334D-7113-CF0A-1DECE40A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731" y="1689530"/>
            <a:ext cx="3197104" cy="3965773"/>
          </a:xfrm>
        </p:spPr>
        <p:txBody>
          <a:bodyPr>
            <a:noAutofit/>
          </a:bodyPr>
          <a:lstStyle/>
          <a:p>
            <a:r>
              <a:rPr lang="hu-HU" sz="1500" dirty="0"/>
              <a:t>Több, eltérő körülmények között készült dokumentumképet használtam (különböző fényviszonyok, hátterek).</a:t>
            </a:r>
          </a:p>
          <a:p>
            <a:r>
              <a:rPr lang="hu-HU" sz="1500" dirty="0"/>
              <a:t>Minden képet két formában vizsgáltam: RAW (nyers) és PROC (</a:t>
            </a:r>
            <a:r>
              <a:rPr lang="hu-HU" sz="1500" dirty="0" err="1"/>
              <a:t>előfeldolgozott</a:t>
            </a:r>
            <a:r>
              <a:rPr lang="hu-HU" sz="1500" dirty="0"/>
              <a:t>).</a:t>
            </a:r>
          </a:p>
          <a:p>
            <a:r>
              <a:rPr lang="hu-HU" sz="1500" dirty="0"/>
              <a:t>Két OCR motort hasonlítottam össze: EasyOCR és Tesseract.</a:t>
            </a:r>
          </a:p>
          <a:p>
            <a:r>
              <a:rPr lang="hu-HU" sz="1500" dirty="0"/>
              <a:t>A felismerési pontosságot egyezési arány alapján mértem, majd táblázatban összesítettem</a:t>
            </a:r>
          </a:p>
          <a:p>
            <a:pPr>
              <a:lnSpc>
                <a:spcPct val="90000"/>
              </a:lnSpc>
            </a:pPr>
            <a:endParaRPr lang="hu-HU" sz="15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26073B-3DCF-9573-4E45-67FEB8ED45A9}"/>
              </a:ext>
            </a:extLst>
          </p:cNvPr>
          <p:cNvSpPr txBox="1"/>
          <p:nvPr/>
        </p:nvSpPr>
        <p:spPr>
          <a:xfrm>
            <a:off x="666566" y="5370679"/>
            <a:ext cx="506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OCR-felismerési pontosság különböző tesztképeken</a:t>
            </a:r>
            <a:r>
              <a:rPr lang="hu-HU" dirty="0">
                <a:effectLst/>
              </a:rPr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9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B4DA0F-9C7C-A039-5DFE-3C4A2631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89" y="354973"/>
            <a:ext cx="8482461" cy="874084"/>
          </a:xfrm>
        </p:spPr>
        <p:txBody>
          <a:bodyPr anchor="t">
            <a:normAutofit/>
          </a:bodyPr>
          <a:lstStyle/>
          <a:p>
            <a:r>
              <a:rPr lang="hu-HU" b="1" dirty="0"/>
              <a:t>Kiértékelés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0720D6-2EBA-806A-49CD-DEF3DB86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097" y="2443703"/>
            <a:ext cx="3215986" cy="2900880"/>
          </a:xfrm>
        </p:spPr>
        <p:txBody>
          <a:bodyPr>
            <a:noAutofit/>
          </a:bodyPr>
          <a:lstStyle/>
          <a:p>
            <a:r>
              <a:rPr lang="hu-HU" sz="1200" dirty="0"/>
              <a:t>Az EasyOCR esetében az </a:t>
            </a:r>
            <a:r>
              <a:rPr lang="hu-HU" sz="1200" dirty="0" err="1"/>
              <a:t>előfeldolgozás</a:t>
            </a:r>
            <a:r>
              <a:rPr lang="hu-HU" sz="1200" dirty="0"/>
              <a:t> nem hozott jelentős javulást, az átlagos pontosság közel változatlan maradt.</a:t>
            </a:r>
          </a:p>
          <a:p>
            <a:r>
              <a:rPr lang="hu-HU" sz="1200" dirty="0"/>
              <a:t>A Tesseract esetében az </a:t>
            </a:r>
            <a:r>
              <a:rPr lang="hu-HU" sz="1200" dirty="0" err="1"/>
              <a:t>előfeldolgozás</a:t>
            </a:r>
            <a:r>
              <a:rPr lang="hu-HU" sz="1200" dirty="0"/>
              <a:t> hatása egyértelmű: az átlagos felismerési pontosság jelentősen növekedett.</a:t>
            </a:r>
          </a:p>
          <a:p>
            <a:r>
              <a:rPr lang="hu-HU" sz="1200" dirty="0"/>
              <a:t>Ez azt mutatja, hogy a klasszikus OCR motorok érzékenyebbek a képminőségre és az </a:t>
            </a:r>
            <a:r>
              <a:rPr lang="hu-HU" sz="1200" dirty="0" err="1"/>
              <a:t>előfeldolgozásra</a:t>
            </a:r>
            <a:r>
              <a:rPr lang="hu-HU" sz="1200" dirty="0"/>
              <a:t>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9767413-92B4-6386-BDB5-260DC8A19C43}"/>
              </a:ext>
            </a:extLst>
          </p:cNvPr>
          <p:cNvSpPr txBox="1"/>
          <p:nvPr/>
        </p:nvSpPr>
        <p:spPr>
          <a:xfrm>
            <a:off x="729118" y="5344583"/>
            <a:ext cx="532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Az OCR-motorok átlagos felismerési pontossága nyers és elő feldolgozott képeken</a:t>
            </a:r>
            <a:endParaRPr lang="hu-HU" sz="1200" i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endParaRPr lang="hu-HU" sz="1200" i="1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D6879BA-BB1B-9D5D-120E-AFF81225E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7" y="1622205"/>
            <a:ext cx="6236240" cy="3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689583-63EA-66CB-0C6E-5DF56EEA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213043"/>
            <a:ext cx="7990416" cy="771207"/>
          </a:xfrm>
        </p:spPr>
        <p:txBody>
          <a:bodyPr/>
          <a:lstStyle/>
          <a:p>
            <a:r>
              <a:rPr lang="hu-HU" dirty="0"/>
              <a:t>Hibás esetek ki elemzése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D8567A-A87A-7E53-E32F-89CCA080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06501"/>
            <a:ext cx="9112250" cy="1987284"/>
          </a:xfrm>
        </p:spPr>
        <p:txBody>
          <a:bodyPr>
            <a:normAutofit fontScale="92500" lnSpcReduction="10000"/>
          </a:bodyPr>
          <a:lstStyle/>
          <a:p>
            <a:r>
              <a:rPr lang="hu-HU" b="1" dirty="0"/>
              <a:t>Extrém fényviszonyok</a:t>
            </a:r>
            <a:r>
              <a:rPr lang="hu-HU" dirty="0"/>
              <a:t>: Nagyon sötét vagy túl világos képek esetén a karakterek és a háttér közti kontraszt nem volt elegendő, ezért az OCR nem tudta megbízhatóan elkülöníteni a szöveget.</a:t>
            </a:r>
          </a:p>
          <a:p>
            <a:r>
              <a:rPr lang="hu-HU" b="1" dirty="0"/>
              <a:t>Háttér és árnyék problémák:</a:t>
            </a:r>
            <a:r>
              <a:rPr lang="hu-HU" dirty="0"/>
              <a:t> Erős árnyék, gyűrődés vagy zajos háttér megzavarta a karakterek körvonalait, ami hibás vagy hiányos felismerést eredményezett.</a:t>
            </a:r>
          </a:p>
          <a:p>
            <a:r>
              <a:rPr lang="hu-HU" b="1" dirty="0" err="1"/>
              <a:t>Előfeldolgozás</a:t>
            </a:r>
            <a:r>
              <a:rPr lang="hu-HU" b="1" dirty="0"/>
              <a:t> korlátai:</a:t>
            </a:r>
            <a:r>
              <a:rPr lang="hu-HU" dirty="0"/>
              <a:t> Bizonyos esetekben a </a:t>
            </a:r>
            <a:r>
              <a:rPr lang="hu-HU" dirty="0" err="1"/>
              <a:t>binarizálás</a:t>
            </a:r>
            <a:r>
              <a:rPr lang="hu-HU" dirty="0"/>
              <a:t> és kontrasztjavítás információvesztést okozott, ami rontotta a felismerés minőségét.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72158BD-4C24-EAE8-1F8B-761818EDB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8" y="3416036"/>
            <a:ext cx="2250560" cy="307376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C98BE02-5424-6301-9E33-A22ED5210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96" y="3416036"/>
            <a:ext cx="2231304" cy="307376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AD3E1FD-1D01-0AB0-17C4-63AA0FC78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68" y="3416036"/>
            <a:ext cx="2231304" cy="3073277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2FD96A88-E9D2-88AE-E528-7C5F541EE7D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5188600" y="4952675"/>
            <a:ext cx="241068" cy="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9388AE6B-1A64-5F80-AB37-3DA0E75463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16228" y="4952916"/>
            <a:ext cx="24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60854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12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Dimenzió</vt:lpstr>
      <vt:lpstr>Dokumentum szkennelés képfeldolgozása és szövegfelismerése  </vt:lpstr>
      <vt:lpstr>Tartalomjegyzék</vt:lpstr>
      <vt:lpstr>Bevezetés és célkitűzés  Hogyan befolyásolja az előfeldolgozás az OCR pontosságát?</vt:lpstr>
      <vt:lpstr>Elméleti háttér – OCR alapok és előfeldolgozás  </vt:lpstr>
      <vt:lpstr>A rendszer felépítése és működése</vt:lpstr>
      <vt:lpstr>Képfeldolgozási lépések </vt:lpstr>
      <vt:lpstr>Tesztelés</vt:lpstr>
      <vt:lpstr>Kiértékelés</vt:lpstr>
      <vt:lpstr>Hibás esetek ki elemzése </vt:lpstr>
      <vt:lpstr>Összegzés és továbbfejlesztési lehetőségek </vt:lpstr>
      <vt:lpstr>Irodalomjegyzék</vt:lpstr>
      <vt:lpstr>Köszönöm a figyelmet!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Közösségi médiahasználat pro és kontra </dc:title>
  <dc:creator>Ádám Velekey</dc:creator>
  <cp:lastModifiedBy>Ádám Velekey</cp:lastModifiedBy>
  <cp:revision>10</cp:revision>
  <dcterms:created xsi:type="dcterms:W3CDTF">2025-05-02T09:52:45Z</dcterms:created>
  <dcterms:modified xsi:type="dcterms:W3CDTF">2026-01-22T22:02:19Z</dcterms:modified>
</cp:coreProperties>
</file>